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20" r:id="rId2"/>
  </p:sldMasterIdLst>
  <p:notesMasterIdLst>
    <p:notesMasterId r:id="rId14"/>
  </p:notesMasterIdLst>
  <p:handoutMasterIdLst>
    <p:handoutMasterId r:id="rId15"/>
  </p:handoutMasterIdLst>
  <p:sldIdLst>
    <p:sldId id="437" r:id="rId3"/>
    <p:sldId id="486" r:id="rId4"/>
    <p:sldId id="443" r:id="rId5"/>
    <p:sldId id="442" r:id="rId6"/>
    <p:sldId id="484" r:id="rId7"/>
    <p:sldId id="481" r:id="rId8"/>
    <p:sldId id="309" r:id="rId9"/>
    <p:sldId id="344" r:id="rId10"/>
    <p:sldId id="441" r:id="rId11"/>
    <p:sldId id="520" r:id="rId12"/>
    <p:sldId id="393" r:id="rId13"/>
  </p:sldIdLst>
  <p:sldSz cx="12192000" cy="6858000"/>
  <p:notesSz cx="6451600" cy="93218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erprise / Corporate" id="{788685C7-9821-0540-997B-57F0FF84D438}">
          <p14:sldIdLst>
            <p14:sldId id="437"/>
            <p14:sldId id="486"/>
            <p14:sldId id="443"/>
            <p14:sldId id="442"/>
            <p14:sldId id="484"/>
            <p14:sldId id="481"/>
            <p14:sldId id="309"/>
            <p14:sldId id="344"/>
            <p14:sldId id="441"/>
            <p14:sldId id="520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Hellqvist" initials="H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052"/>
    <a:srgbClr val="80C7BC"/>
    <a:srgbClr val="585959"/>
    <a:srgbClr val="B8BBBC"/>
    <a:srgbClr val="E4E4E2"/>
    <a:srgbClr val="D6D7D5"/>
    <a:srgbClr val="00938F"/>
    <a:srgbClr val="494948"/>
    <a:srgbClr val="EEB8A7"/>
    <a:srgbClr val="EB8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55980" autoAdjust="0"/>
  </p:normalViewPr>
  <p:slideViewPr>
    <p:cSldViewPr snapToObjects="1">
      <p:cViewPr varScale="1">
        <p:scale>
          <a:sx n="160" d="100"/>
          <a:sy n="160" d="100"/>
        </p:scale>
        <p:origin x="100" y="192"/>
      </p:cViewPr>
      <p:guideLst>
        <p:guide orient="horz" pos="2160"/>
        <p:guide pos="3840"/>
        <p:guide orient="horz" pos="1117"/>
        <p:guide pos="2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66" d="100"/>
          <a:sy n="166" d="100"/>
        </p:scale>
        <p:origin x="58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9569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54414" y="0"/>
            <a:ext cx="279569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92232-BB2C-5B47-B36B-17C002909B85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854093"/>
            <a:ext cx="279569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654414" y="8854093"/>
            <a:ext cx="279569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199F-ED0F-1A48-AC62-76A2AEAA144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1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9569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654414" y="0"/>
            <a:ext cx="279569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08D9-AB21-4E45-865C-556DCF1EA5CE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165225"/>
            <a:ext cx="5591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45160" y="4486116"/>
            <a:ext cx="5161280" cy="367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54093"/>
            <a:ext cx="279569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654414" y="8854093"/>
            <a:ext cx="279569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35BD-0F4E-B44B-8F6D-A65E168343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3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Losgelöst</a:t>
            </a:r>
            <a:r>
              <a:rPr lang="de-DE" baseline="0" dirty="0"/>
              <a:t> von der Art der Technologie kann Ascom kommunizieren</a:t>
            </a:r>
          </a:p>
          <a:p>
            <a:r>
              <a:rPr lang="de-DE" baseline="0" dirty="0"/>
              <a:t>Meistens aber im Klärwerk DECT + GSM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35BD-0F4E-B44B-8F6D-A65E168343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Ersthelferspezifische</a:t>
            </a:r>
            <a:r>
              <a:rPr lang="de-DE" baseline="0" dirty="0"/>
              <a:t> Folie, was unterscheidet den Ersthelferalarm vom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35BD-0F4E-B44B-8F6D-A65E168343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5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35BD-0F4E-B44B-8F6D-A65E168343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2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2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Content slide with chart/cut-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6096000" y="2016000"/>
            <a:ext cx="5257800" cy="3780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180000" indent="0" algn="ctr">
              <a:buNone/>
              <a:defRPr>
                <a:solidFill>
                  <a:schemeClr val="tx1"/>
                </a:solidFill>
              </a:defRPr>
            </a:lvl2pPr>
            <a:lvl3pPr marL="360000" indent="0" algn="ctr">
              <a:buNone/>
              <a:defRPr>
                <a:solidFill>
                  <a:schemeClr val="tx1"/>
                </a:solidFill>
              </a:defRPr>
            </a:lvl3pPr>
            <a:lvl4pPr marL="540000" indent="0" algn="ctr">
              <a:buNone/>
              <a:defRPr>
                <a:solidFill>
                  <a:schemeClr val="tx1"/>
                </a:solidFill>
              </a:defRPr>
            </a:lvl4pPr>
            <a:lvl5pPr marL="7200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chart or </a:t>
            </a:r>
            <a:br>
              <a:rPr lang="en-US" noProof="0" dirty="0"/>
            </a:br>
            <a:r>
              <a:rPr lang="en-US" noProof="0" dirty="0"/>
              <a:t>drag-and-drop to add cut-out image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5"/>
          </p:nvPr>
        </p:nvSpPr>
        <p:spPr>
          <a:xfrm>
            <a:off x="838200" y="2016000"/>
            <a:ext cx="5072149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6168007" y="6278761"/>
            <a:ext cx="4774823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6100841" y="0"/>
            <a:ext cx="6090385" cy="6858000"/>
          </a:xfrm>
          <a:custGeom>
            <a:avLst/>
            <a:gdLst>
              <a:gd name="connsiteX0" fmla="*/ 0 w 6090385"/>
              <a:gd name="connsiteY0" fmla="*/ 0 h 6858000"/>
              <a:gd name="connsiteX1" fmla="*/ 6090385 w 6090385"/>
              <a:gd name="connsiteY1" fmla="*/ 0 h 6858000"/>
              <a:gd name="connsiteX2" fmla="*/ 6090385 w 6090385"/>
              <a:gd name="connsiteY2" fmla="*/ 6858000 h 6858000"/>
              <a:gd name="connsiteX3" fmla="*/ 0 w 6090385"/>
              <a:gd name="connsiteY3" fmla="*/ 6858000 h 6858000"/>
              <a:gd name="connsiteX4" fmla="*/ 21618 w 6090385"/>
              <a:gd name="connsiteY4" fmla="*/ 6697930 h 6858000"/>
              <a:gd name="connsiteX5" fmla="*/ 205629 w 6090385"/>
              <a:gd name="connsiteY5" fmla="*/ 3429000 h 6858000"/>
              <a:gd name="connsiteX6" fmla="*/ 21618 w 6090385"/>
              <a:gd name="connsiteY6" fmla="*/ 160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0385" h="6858000">
                <a:moveTo>
                  <a:pt x="0" y="0"/>
                </a:moveTo>
                <a:lnTo>
                  <a:pt x="6090385" y="0"/>
                </a:lnTo>
                <a:lnTo>
                  <a:pt x="6090385" y="6858000"/>
                </a:lnTo>
                <a:lnTo>
                  <a:pt x="0" y="6858000"/>
                </a:lnTo>
                <a:lnTo>
                  <a:pt x="21618" y="6697930"/>
                </a:lnTo>
                <a:cubicBezTo>
                  <a:pt x="138971" y="5726198"/>
                  <a:pt x="205629" y="4612616"/>
                  <a:pt x="205629" y="3429000"/>
                </a:cubicBezTo>
                <a:cubicBezTo>
                  <a:pt x="205629" y="2245385"/>
                  <a:pt x="138971" y="1131803"/>
                  <a:pt x="21618" y="160070"/>
                </a:cubicBezTo>
                <a:close/>
              </a:path>
            </a:pathLst>
          </a:custGeom>
          <a:solidFill>
            <a:srgbClr val="E4E4E2"/>
          </a:solidFill>
        </p:spPr>
        <p:txBody>
          <a:bodyPr wrap="square" lIns="180000" tIns="180000" r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4680001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4680001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5"/>
          </p:nvPr>
        </p:nvSpPr>
        <p:spPr>
          <a:xfrm>
            <a:off x="838200" y="2016000"/>
            <a:ext cx="4680001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5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7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Full-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5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4E4E2"/>
          </a:solidFill>
        </p:spPr>
        <p:txBody>
          <a:bodyPr lIns="0" tIns="18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hank you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2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466196"/>
            <a:ext cx="8588433" cy="144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5000"/>
              </a:lnSpc>
              <a:buNone/>
              <a:defRPr sz="1400" b="0" i="0">
                <a:solidFill>
                  <a:schemeClr val="accent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1"/>
              <a:t>Formatvorlage des Untertitelmasters durch Klicken bearbeiten</a:t>
            </a:r>
            <a:endParaRPr lang="en-US" noProof="1"/>
          </a:p>
        </p:txBody>
      </p:sp>
      <p:sp>
        <p:nvSpPr>
          <p:cNvPr id="5" name="Rubrik 1"/>
          <p:cNvSpPr txBox="1">
            <a:spLocks/>
          </p:cNvSpPr>
          <p:nvPr userDrawn="1"/>
        </p:nvSpPr>
        <p:spPr>
          <a:xfrm>
            <a:off x="838200" y="1635987"/>
            <a:ext cx="9144000" cy="16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5400" b="0" i="0" kern="1200">
                <a:solidFill>
                  <a:schemeClr val="accent4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spc="-100" baseline="0" noProof="0" dirty="0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/>
              <a:t>Matthias Pacholke // Ascom 2020</a:t>
            </a:r>
            <a:endParaRPr lang="en-US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103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0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3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8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8112224" y="6278761"/>
            <a:ext cx="2830606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7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176031" y="4407884"/>
            <a:ext cx="7897482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4400" b="0" i="0" spc="-50" baseline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</a:t>
            </a:r>
            <a:br>
              <a:rPr lang="en-US" noProof="0" dirty="0"/>
            </a:br>
            <a:r>
              <a:rPr lang="en-US" noProof="0" dirty="0"/>
              <a:t>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176031" y="6027884"/>
            <a:ext cx="7897482" cy="41044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4485564"/>
          </a:xfrm>
          <a:custGeom>
            <a:avLst/>
            <a:gdLst>
              <a:gd name="connsiteX0" fmla="*/ 0 w 12192000"/>
              <a:gd name="connsiteY0" fmla="*/ 0 h 4485564"/>
              <a:gd name="connsiteX1" fmla="*/ 12192000 w 12192000"/>
              <a:gd name="connsiteY1" fmla="*/ 0 h 4485564"/>
              <a:gd name="connsiteX2" fmla="*/ 12192000 w 12192000"/>
              <a:gd name="connsiteY2" fmla="*/ 4485564 h 4485564"/>
              <a:gd name="connsiteX3" fmla="*/ 11906287 w 12192000"/>
              <a:gd name="connsiteY3" fmla="*/ 4461163 h 4485564"/>
              <a:gd name="connsiteX4" fmla="*/ 6096000 w 12192000"/>
              <a:gd name="connsiteY4" fmla="*/ 4254341 h 4485564"/>
              <a:gd name="connsiteX5" fmla="*/ 285713 w 12192000"/>
              <a:gd name="connsiteY5" fmla="*/ 4461163 h 4485564"/>
              <a:gd name="connsiteX6" fmla="*/ 0 w 12192000"/>
              <a:gd name="connsiteY6" fmla="*/ 4485564 h 44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85564">
                <a:moveTo>
                  <a:pt x="0" y="0"/>
                </a:moveTo>
                <a:lnTo>
                  <a:pt x="12192000" y="0"/>
                </a:lnTo>
                <a:lnTo>
                  <a:pt x="12192000" y="4485564"/>
                </a:lnTo>
                <a:lnTo>
                  <a:pt x="11906287" y="4461163"/>
                </a:lnTo>
                <a:cubicBezTo>
                  <a:pt x="10179103" y="4329264"/>
                  <a:pt x="8199791" y="4254341"/>
                  <a:pt x="6096000" y="4254341"/>
                </a:cubicBezTo>
                <a:cubicBezTo>
                  <a:pt x="3992210" y="4254341"/>
                  <a:pt x="2012898" y="4329264"/>
                  <a:pt x="285713" y="4461163"/>
                </a:cubicBezTo>
                <a:lnTo>
                  <a:pt x="0" y="4485564"/>
                </a:lnTo>
                <a:close/>
              </a:path>
            </a:pathLst>
          </a:custGeom>
          <a:solidFill>
            <a:srgbClr val="E4E4E2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2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6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4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2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3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6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0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3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8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24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rgbClr val="E4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E4E4E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6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16000"/>
            <a:ext cx="9000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7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5"/>
          </p:nvPr>
        </p:nvSpPr>
        <p:spPr>
          <a:xfrm>
            <a:off x="838200" y="2016000"/>
            <a:ext cx="5072149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6"/>
          </p:nvPr>
        </p:nvSpPr>
        <p:spPr>
          <a:xfrm>
            <a:off x="6281651" y="2016000"/>
            <a:ext cx="5072149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6" hasCustomPrompt="1"/>
          </p:nvPr>
        </p:nvSpPr>
        <p:spPr>
          <a:xfrm>
            <a:off x="838200" y="2016000"/>
            <a:ext cx="3276000" cy="2160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9"/>
          </p:nvPr>
        </p:nvSpPr>
        <p:spPr>
          <a:xfrm>
            <a:off x="838200" y="2397600"/>
            <a:ext cx="3276000" cy="3398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7" name="Platshållare för innehåll 2"/>
          <p:cNvSpPr>
            <a:spLocks noGrp="1"/>
          </p:cNvSpPr>
          <p:nvPr>
            <p:ph idx="20"/>
          </p:nvPr>
        </p:nvSpPr>
        <p:spPr>
          <a:xfrm>
            <a:off x="4458000" y="2397600"/>
            <a:ext cx="3276000" cy="3398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8" name="Platshållare för innehåll 2"/>
          <p:cNvSpPr>
            <a:spLocks noGrp="1"/>
          </p:cNvSpPr>
          <p:nvPr>
            <p:ph idx="21"/>
          </p:nvPr>
        </p:nvSpPr>
        <p:spPr>
          <a:xfrm>
            <a:off x="8077800" y="2397600"/>
            <a:ext cx="3276000" cy="3398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9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4458000" y="2016000"/>
            <a:ext cx="3276000" cy="2160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20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8077800" y="2016000"/>
            <a:ext cx="3276000" cy="2160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10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13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6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Content slide with chart/cut-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6096000" y="2016000"/>
            <a:ext cx="5257800" cy="3780000"/>
          </a:xfrm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180000" indent="0" algn="ctr">
              <a:buNone/>
              <a:defRPr>
                <a:solidFill>
                  <a:schemeClr val="tx1"/>
                </a:solidFill>
              </a:defRPr>
            </a:lvl2pPr>
            <a:lvl3pPr marL="360000" indent="0" algn="ctr">
              <a:buNone/>
              <a:defRPr>
                <a:solidFill>
                  <a:schemeClr val="tx1"/>
                </a:solidFill>
              </a:defRPr>
            </a:lvl3pPr>
            <a:lvl4pPr marL="540000" indent="0" algn="ctr">
              <a:buNone/>
              <a:defRPr>
                <a:solidFill>
                  <a:schemeClr val="tx1"/>
                </a:solidFill>
              </a:defRPr>
            </a:lvl4pPr>
            <a:lvl5pPr marL="7200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chart or </a:t>
            </a:r>
            <a:br>
              <a:rPr lang="en-US" noProof="0" dirty="0"/>
            </a:br>
            <a:r>
              <a:rPr lang="en-US" noProof="0" dirty="0"/>
              <a:t>drag-and-drop to add cut-out image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5"/>
          </p:nvPr>
        </p:nvSpPr>
        <p:spPr>
          <a:xfrm>
            <a:off x="838200" y="2016000"/>
            <a:ext cx="5072149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8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1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6168007" y="6278761"/>
            <a:ext cx="4774823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6100841" y="0"/>
            <a:ext cx="6090385" cy="6858000"/>
          </a:xfrm>
          <a:custGeom>
            <a:avLst/>
            <a:gdLst>
              <a:gd name="connsiteX0" fmla="*/ 0 w 6090385"/>
              <a:gd name="connsiteY0" fmla="*/ 0 h 6858000"/>
              <a:gd name="connsiteX1" fmla="*/ 6090385 w 6090385"/>
              <a:gd name="connsiteY1" fmla="*/ 0 h 6858000"/>
              <a:gd name="connsiteX2" fmla="*/ 6090385 w 6090385"/>
              <a:gd name="connsiteY2" fmla="*/ 6858000 h 6858000"/>
              <a:gd name="connsiteX3" fmla="*/ 0 w 6090385"/>
              <a:gd name="connsiteY3" fmla="*/ 6858000 h 6858000"/>
              <a:gd name="connsiteX4" fmla="*/ 21618 w 6090385"/>
              <a:gd name="connsiteY4" fmla="*/ 6697930 h 6858000"/>
              <a:gd name="connsiteX5" fmla="*/ 205629 w 6090385"/>
              <a:gd name="connsiteY5" fmla="*/ 3429000 h 6858000"/>
              <a:gd name="connsiteX6" fmla="*/ 21618 w 6090385"/>
              <a:gd name="connsiteY6" fmla="*/ 160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0385" h="6858000">
                <a:moveTo>
                  <a:pt x="0" y="0"/>
                </a:moveTo>
                <a:lnTo>
                  <a:pt x="6090385" y="0"/>
                </a:lnTo>
                <a:lnTo>
                  <a:pt x="6090385" y="6858000"/>
                </a:lnTo>
                <a:lnTo>
                  <a:pt x="0" y="6858000"/>
                </a:lnTo>
                <a:lnTo>
                  <a:pt x="21618" y="6697930"/>
                </a:lnTo>
                <a:cubicBezTo>
                  <a:pt x="138971" y="5726198"/>
                  <a:pt x="205629" y="4612616"/>
                  <a:pt x="205629" y="3429000"/>
                </a:cubicBezTo>
                <a:cubicBezTo>
                  <a:pt x="205629" y="2245385"/>
                  <a:pt x="138971" y="1131803"/>
                  <a:pt x="21618" y="160070"/>
                </a:cubicBezTo>
                <a:close/>
              </a:path>
            </a:pathLst>
          </a:custGeom>
          <a:solidFill>
            <a:srgbClr val="E4E4E2"/>
          </a:solidFill>
        </p:spPr>
        <p:txBody>
          <a:bodyPr wrap="square" lIns="180000" tIns="180000" rIns="18000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noProof="0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4680001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4680001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5"/>
          </p:nvPr>
        </p:nvSpPr>
        <p:spPr>
          <a:xfrm>
            <a:off x="838200" y="2016000"/>
            <a:ext cx="4680001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4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5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7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1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Full-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5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4E4E2"/>
          </a:solidFill>
        </p:spPr>
        <p:txBody>
          <a:bodyPr lIns="0" tIns="180000"/>
          <a:lstStyle>
            <a:lvl1pPr marL="0" indent="0" algn="ctr">
              <a:buNone/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4291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hank you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24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8200" y="3466196"/>
            <a:ext cx="8588433" cy="144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5000"/>
              </a:lnSpc>
              <a:buNone/>
              <a:defRPr sz="1400" b="0" i="0">
                <a:solidFill>
                  <a:schemeClr val="accent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 dirty="0"/>
          </a:p>
        </p:txBody>
      </p:sp>
      <p:sp>
        <p:nvSpPr>
          <p:cNvPr id="5" name="Rubrik 1"/>
          <p:cNvSpPr txBox="1">
            <a:spLocks/>
          </p:cNvSpPr>
          <p:nvPr userDrawn="1"/>
        </p:nvSpPr>
        <p:spPr>
          <a:xfrm>
            <a:off x="838200" y="1635987"/>
            <a:ext cx="9144000" cy="16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5400" b="0" i="0" kern="1200">
                <a:solidFill>
                  <a:schemeClr val="accent4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spc="-100" baseline="0" noProof="0" dirty="0" err="1">
                <a:solidFill>
                  <a:schemeClr val="accent1"/>
                </a:solidFill>
              </a:rPr>
              <a:t>Vielen</a:t>
            </a:r>
            <a:r>
              <a:rPr lang="en-US" spc="-100" baseline="0" noProof="0" dirty="0">
                <a:solidFill>
                  <a:schemeClr val="accent1"/>
                </a:solidFill>
              </a:rPr>
              <a:t> Dank.</a:t>
            </a:r>
          </a:p>
        </p:txBody>
      </p:sp>
      <p:sp>
        <p:nvSpPr>
          <p:cNvPr id="8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1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5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1648" y="219600"/>
            <a:ext cx="7884000" cy="8100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write heading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31648" y="1440000"/>
            <a:ext cx="7884000" cy="4680000"/>
          </a:xfrm>
        </p:spPr>
        <p:txBody>
          <a:bodyPr>
            <a:noAutofit/>
          </a:bodyPr>
          <a:lstStyle>
            <a:lvl1pPr>
              <a:lnSpc>
                <a:spcPct val="102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ct val="102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write text</a:t>
            </a:r>
          </a:p>
          <a:p>
            <a:pPr lvl="4"/>
            <a:endParaRPr lang="sv-S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19BFAF9-B302-4811-8031-3BEB0123F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4944" y="6539236"/>
            <a:ext cx="468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kern="0" spc="53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Matthias Pacholke // Ascom 2020</a:t>
            </a:r>
            <a:endParaRPr lang="en-US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50D4C26-CFC0-4C2F-87FE-7195845B9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647" y="6536486"/>
            <a:ext cx="360000" cy="1440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algn="l">
              <a:defRPr sz="900" b="0" kern="0" cap="none" spc="67">
                <a:solidFill>
                  <a:schemeClr val="tx1"/>
                </a:solidFill>
                <a:latin typeface="+mn-lt"/>
              </a:defRPr>
            </a:lvl1pPr>
          </a:lstStyle>
          <a:p>
            <a:fld id="{69E13A72-69F1-A34D-A452-22277C2DC1F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8112224" y="6278761"/>
            <a:ext cx="2830606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11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176031" y="4407884"/>
            <a:ext cx="7897482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4400" b="0" i="0" spc="-50" baseline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  <a:br>
              <a:rPr lang="en-US" noProof="0" dirty="0"/>
            </a:br>
            <a:r>
              <a:rPr lang="en-US" noProof="0" dirty="0"/>
              <a:t>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176031" y="6027884"/>
            <a:ext cx="7897482" cy="41044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4485564"/>
          </a:xfrm>
          <a:custGeom>
            <a:avLst/>
            <a:gdLst>
              <a:gd name="connsiteX0" fmla="*/ 0 w 12192000"/>
              <a:gd name="connsiteY0" fmla="*/ 0 h 4485564"/>
              <a:gd name="connsiteX1" fmla="*/ 12192000 w 12192000"/>
              <a:gd name="connsiteY1" fmla="*/ 0 h 4485564"/>
              <a:gd name="connsiteX2" fmla="*/ 12192000 w 12192000"/>
              <a:gd name="connsiteY2" fmla="*/ 4485564 h 4485564"/>
              <a:gd name="connsiteX3" fmla="*/ 11906287 w 12192000"/>
              <a:gd name="connsiteY3" fmla="*/ 4461163 h 4485564"/>
              <a:gd name="connsiteX4" fmla="*/ 6096000 w 12192000"/>
              <a:gd name="connsiteY4" fmla="*/ 4254341 h 4485564"/>
              <a:gd name="connsiteX5" fmla="*/ 285713 w 12192000"/>
              <a:gd name="connsiteY5" fmla="*/ 4461163 h 4485564"/>
              <a:gd name="connsiteX6" fmla="*/ 0 w 12192000"/>
              <a:gd name="connsiteY6" fmla="*/ 4485564 h 44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85564">
                <a:moveTo>
                  <a:pt x="0" y="0"/>
                </a:moveTo>
                <a:lnTo>
                  <a:pt x="12192000" y="0"/>
                </a:lnTo>
                <a:lnTo>
                  <a:pt x="12192000" y="4485564"/>
                </a:lnTo>
                <a:lnTo>
                  <a:pt x="11906287" y="4461163"/>
                </a:lnTo>
                <a:cubicBezTo>
                  <a:pt x="10179103" y="4329264"/>
                  <a:pt x="8199791" y="4254341"/>
                  <a:pt x="6096000" y="4254341"/>
                </a:cubicBezTo>
                <a:cubicBezTo>
                  <a:pt x="3992210" y="4254341"/>
                  <a:pt x="2012898" y="4329264"/>
                  <a:pt x="285713" y="4461163"/>
                </a:cubicBezTo>
                <a:lnTo>
                  <a:pt x="0" y="4485564"/>
                </a:lnTo>
                <a:close/>
              </a:path>
            </a:pathLst>
          </a:custGeom>
          <a:solidFill>
            <a:srgbClr val="E4E4E2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2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6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24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accent3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6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/>
          <p:nvPr userDrawn="1"/>
        </p:nvSpPr>
        <p:spPr>
          <a:xfrm>
            <a:off x="1201" y="0"/>
            <a:ext cx="12189599" cy="5594107"/>
          </a:xfrm>
          <a:custGeom>
            <a:avLst/>
            <a:gdLst>
              <a:gd name="connsiteX0" fmla="*/ 0 w 12189599"/>
              <a:gd name="connsiteY0" fmla="*/ 0 h 5594107"/>
              <a:gd name="connsiteX1" fmla="*/ 12189599 w 12189599"/>
              <a:gd name="connsiteY1" fmla="*/ 0 h 5594107"/>
              <a:gd name="connsiteX2" fmla="*/ 12189599 w 12189599"/>
              <a:gd name="connsiteY2" fmla="*/ 5594107 h 5594107"/>
              <a:gd name="connsiteX3" fmla="*/ 11905086 w 12189599"/>
              <a:gd name="connsiteY3" fmla="*/ 5569808 h 5594107"/>
              <a:gd name="connsiteX4" fmla="*/ 6094799 w 12189599"/>
              <a:gd name="connsiteY4" fmla="*/ 5362986 h 5594107"/>
              <a:gd name="connsiteX5" fmla="*/ 284512 w 12189599"/>
              <a:gd name="connsiteY5" fmla="*/ 5569808 h 5594107"/>
              <a:gd name="connsiteX6" fmla="*/ 0 w 12189599"/>
              <a:gd name="connsiteY6" fmla="*/ 5594107 h 55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9599" h="5594107">
                <a:moveTo>
                  <a:pt x="0" y="0"/>
                </a:moveTo>
                <a:lnTo>
                  <a:pt x="12189599" y="0"/>
                </a:lnTo>
                <a:lnTo>
                  <a:pt x="12189599" y="5594107"/>
                </a:lnTo>
                <a:lnTo>
                  <a:pt x="11905086" y="5569808"/>
                </a:lnTo>
                <a:cubicBezTo>
                  <a:pt x="10177901" y="5437908"/>
                  <a:pt x="8198590" y="5362986"/>
                  <a:pt x="6094799" y="5362986"/>
                </a:cubicBezTo>
                <a:cubicBezTo>
                  <a:pt x="3991009" y="5362986"/>
                  <a:pt x="2011696" y="5437908"/>
                  <a:pt x="284512" y="5569808"/>
                </a:cubicBezTo>
                <a:lnTo>
                  <a:pt x="0" y="5594107"/>
                </a:lnTo>
                <a:close/>
              </a:path>
            </a:pathLst>
          </a:custGeom>
          <a:solidFill>
            <a:srgbClr val="E4E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E4E4E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38200" y="948075"/>
            <a:ext cx="9144000" cy="1620000"/>
          </a:xfrm>
        </p:spPr>
        <p:txBody>
          <a:bodyPr anchor="b" anchorCtr="0">
            <a:noAutofit/>
          </a:bodyPr>
          <a:lstStyle>
            <a:lvl1pPr algn="l">
              <a:lnSpc>
                <a:spcPts val="5500"/>
              </a:lnSpc>
              <a:defRPr sz="5400" b="0" i="0" spc="-100" baseline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38200" y="2778284"/>
            <a:ext cx="9144000" cy="14400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Optional sub-heading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6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 baseline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16000"/>
            <a:ext cx="9000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6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7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5"/>
          </p:nvPr>
        </p:nvSpPr>
        <p:spPr>
          <a:xfrm>
            <a:off x="838200" y="2016000"/>
            <a:ext cx="5072149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6"/>
          </p:nvPr>
        </p:nvSpPr>
        <p:spPr>
          <a:xfrm>
            <a:off x="6281651" y="2016000"/>
            <a:ext cx="5072149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9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721560"/>
            <a:ext cx="10515600" cy="360000"/>
          </a:xfrm>
        </p:spPr>
        <p:txBody>
          <a:bodyPr anchor="t" anchorCtr="0"/>
          <a:lstStyle>
            <a:lvl1pPr>
              <a:lnSpc>
                <a:spcPts val="3600"/>
              </a:lnSpc>
              <a:defRPr sz="3600" b="0" i="0">
                <a:solidFill>
                  <a:schemeClr val="tx2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</a:lstStyle>
          <a:p>
            <a:r>
              <a:rPr lang="en-US" noProof="0" dirty="0"/>
              <a:t>Heading in </a:t>
            </a:r>
            <a:r>
              <a:rPr lang="en-US" noProof="0" dirty="0" err="1"/>
              <a:t>Proxima</a:t>
            </a:r>
            <a:r>
              <a:rPr lang="en-US" noProof="0" dirty="0"/>
              <a:t> Nova Light on max two lines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68760"/>
            <a:ext cx="10515600" cy="360000"/>
          </a:xfrm>
        </p:spPr>
        <p:txBody>
          <a:bodyPr/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Optional sub-heading for when the heading is on one line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6" hasCustomPrompt="1"/>
          </p:nvPr>
        </p:nvSpPr>
        <p:spPr>
          <a:xfrm>
            <a:off x="838200" y="2016000"/>
            <a:ext cx="3276000" cy="2160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idx="19"/>
          </p:nvPr>
        </p:nvSpPr>
        <p:spPr>
          <a:xfrm>
            <a:off x="838200" y="2397600"/>
            <a:ext cx="3276000" cy="3398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0"/>
          </p:nvPr>
        </p:nvSpPr>
        <p:spPr>
          <a:xfrm>
            <a:off x="4458000" y="2397600"/>
            <a:ext cx="3276000" cy="3398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8" name="Platshållare för innehåll 2"/>
          <p:cNvSpPr>
            <a:spLocks noGrp="1"/>
          </p:cNvSpPr>
          <p:nvPr>
            <p:ph idx="21"/>
          </p:nvPr>
        </p:nvSpPr>
        <p:spPr>
          <a:xfrm>
            <a:off x="8077800" y="2397600"/>
            <a:ext cx="3276000" cy="3398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9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4458000" y="2016000"/>
            <a:ext cx="3276000" cy="2160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20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8077800" y="2016000"/>
            <a:ext cx="3276000" cy="21600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  <a:lvl2pPr marL="180000" indent="0">
              <a:buNone/>
              <a:defRPr>
                <a:solidFill>
                  <a:schemeClr val="tx1"/>
                </a:solidFill>
              </a:defRPr>
            </a:lvl2pPr>
            <a:lvl3pPr marL="360000" indent="0">
              <a:buNone/>
              <a:defRPr>
                <a:solidFill>
                  <a:schemeClr val="tx1"/>
                </a:solidFill>
              </a:defRPr>
            </a:lvl3pPr>
            <a:lvl4pPr marL="540000" indent="0">
              <a:buNone/>
              <a:defRPr>
                <a:solidFill>
                  <a:schemeClr val="tx1"/>
                </a:solidFill>
              </a:defRPr>
            </a:lvl4pPr>
            <a:lvl5pPr marL="7200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Sub-heading</a:t>
            </a:r>
          </a:p>
        </p:txBody>
      </p:sp>
      <p:sp>
        <p:nvSpPr>
          <p:cNvPr id="10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13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04134"/>
            <a:ext cx="876619" cy="180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105156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016000"/>
            <a:ext cx="10515600" cy="37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15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75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5" r:id="rId6"/>
    <p:sldLayoutId id="2147483707" r:id="rId7"/>
    <p:sldLayoutId id="2147483711" r:id="rId8"/>
    <p:sldLayoutId id="2147483713" r:id="rId9"/>
    <p:sldLayoutId id="2147483709" r:id="rId10"/>
    <p:sldLayoutId id="2147483714" r:id="rId11"/>
    <p:sldLayoutId id="2147483716" r:id="rId12"/>
    <p:sldLayoutId id="2147483717" r:id="rId13"/>
    <p:sldLayoutId id="2147483719" r:id="rId14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Proxima Nova Light" charset="0"/>
          <a:ea typeface="Proxima Nova Light" charset="0"/>
          <a:cs typeface="Proxima Nova Light" charset="0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1000"/>
        </a:spcBef>
        <a:buSzPct val="90000"/>
        <a:buFont typeface="Wingdings" charset="2"/>
        <a:buChar char="§"/>
        <a:tabLst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36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tabLst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54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72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90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720000"/>
            <a:ext cx="105156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016000"/>
            <a:ext cx="10515600" cy="37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5542831" y="62787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15" name="Platshållare för bildnummer 9"/>
          <p:cNvSpPr>
            <a:spLocks noGrp="1"/>
          </p:cNvSpPr>
          <p:nvPr>
            <p:ph type="sldNum" sz="quarter" idx="4"/>
          </p:nvPr>
        </p:nvSpPr>
        <p:spPr>
          <a:xfrm>
            <a:off x="11065800" y="6278760"/>
            <a:ext cx="288000" cy="14910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 b="1" i="0">
                <a:solidFill>
                  <a:schemeClr val="tx1">
                    <a:lumMod val="40000"/>
                    <a:lumOff val="60000"/>
                  </a:schemeClr>
                </a:solidFill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fld id="{01C6128E-84A3-074C-94EE-0B09414A713D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869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9" r:id="rId8"/>
    <p:sldLayoutId id="2147483730" r:id="rId9"/>
    <p:sldLayoutId id="2147483728" r:id="rId10"/>
    <p:sldLayoutId id="2147483731" r:id="rId11"/>
    <p:sldLayoutId id="2147483732" r:id="rId12"/>
    <p:sldLayoutId id="2147483733" r:id="rId13"/>
    <p:sldLayoutId id="2147483734" r:id="rId14"/>
    <p:sldLayoutId id="2147483755" r:id="rId15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Proxima Nova Light" charset="0"/>
          <a:ea typeface="Proxima Nova Light" charset="0"/>
          <a:cs typeface="Proxima Nova Light" charset="0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1000"/>
        </a:spcBef>
        <a:buSzPct val="90000"/>
        <a:buFont typeface="Wingdings" charset="2"/>
        <a:buChar char="§"/>
        <a:tabLst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36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tabLst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54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72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900000" indent="-180000" algn="l" defTabSz="914400" rtl="0" eaLnBrk="1" latinLnBrk="0" hangingPunct="1">
        <a:lnSpc>
          <a:spcPct val="105000"/>
        </a:lnSpc>
        <a:spcBef>
          <a:spcPts val="500"/>
        </a:spcBef>
        <a:buSzPct val="90000"/>
        <a:buFont typeface="Wingdings" charset="2"/>
        <a:buChar char="§"/>
        <a:defRPr sz="14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176031" y="5373216"/>
            <a:ext cx="7897482" cy="654668"/>
          </a:xfrm>
        </p:spPr>
        <p:txBody>
          <a:bodyPr/>
          <a:lstStyle/>
          <a:p>
            <a:r>
              <a:rPr lang="de-DE" dirty="0"/>
              <a:t>Ascom Industrie - Lösungen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Integrated Workflow </a:t>
            </a:r>
            <a:r>
              <a:rPr lang="de-DE" dirty="0" err="1"/>
              <a:t>for</a:t>
            </a:r>
            <a:r>
              <a:rPr lang="de-DE" dirty="0"/>
              <a:t> Industry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229225"/>
          </a:xfrm>
        </p:spPr>
      </p:pic>
    </p:spTree>
    <p:extLst>
      <p:ext uri="{BB962C8B-B14F-4D97-AF65-F5344CB8AC3E}">
        <p14:creationId xmlns:p14="http://schemas.microsoft.com/office/powerpoint/2010/main" val="232766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AB74C9-DBDF-40B8-A9CB-601FFF96E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dirty="0" err="1"/>
              <a:t>Klärwerk</a:t>
            </a:r>
            <a:r>
              <a:rPr lang="en-US" noProof="0" dirty="0"/>
              <a:t> 4.0 | Ascom © | 2020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FB5DCA-5EAF-48F1-A4A8-4D936BBAE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FE3B2D-FE1D-4E8D-A160-0778DEA2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0893BF8-615B-462A-AD9E-495DFEDEA32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1633066"/>
            <a:ext cx="4680001" cy="3780000"/>
          </a:xfrm>
        </p:spPr>
        <p:txBody>
          <a:bodyPr/>
          <a:lstStyle/>
          <a:p>
            <a:r>
              <a:rPr lang="de-DE" dirty="0"/>
              <a:t>DECT-Mischbetrieb </a:t>
            </a:r>
          </a:p>
          <a:p>
            <a:r>
              <a:rPr lang="de-DE" dirty="0"/>
              <a:t>Keine Systemgrenze</a:t>
            </a:r>
          </a:p>
          <a:p>
            <a:r>
              <a:rPr lang="de-DE" dirty="0"/>
              <a:t>Anbindung Fremdsysteme</a:t>
            </a:r>
          </a:p>
          <a:p>
            <a:r>
              <a:rPr lang="de-DE" dirty="0"/>
              <a:t>Lokalisierung Indoor/Outdoor</a:t>
            </a:r>
          </a:p>
          <a:p>
            <a:r>
              <a:rPr lang="de-DE" dirty="0"/>
              <a:t>Investitionsschutz durch Interoperabilitätskonzept</a:t>
            </a:r>
          </a:p>
          <a:p>
            <a:r>
              <a:rPr lang="de-DE" dirty="0"/>
              <a:t>Endgerätevielfalt und robuste Endgeräte</a:t>
            </a:r>
          </a:p>
          <a:p>
            <a:r>
              <a:rPr lang="de-DE" dirty="0"/>
              <a:t>Einfache </a:t>
            </a:r>
            <a:r>
              <a:rPr lang="de-DE" dirty="0" err="1"/>
              <a:t>Endgeräteverprovisionierung</a:t>
            </a:r>
            <a:endParaRPr lang="de-DE" dirty="0"/>
          </a:p>
          <a:p>
            <a:r>
              <a:rPr lang="de-DE" dirty="0"/>
              <a:t>Umsetzung von Kundenlösungsansätzen</a:t>
            </a:r>
          </a:p>
          <a:p>
            <a:r>
              <a:rPr lang="de-DE" dirty="0"/>
              <a:t>Mehrwertansätze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Bildplatzhalter 11" descr="Ein Bild, das Rauch, draußen, Ebene, Transport enthält.&#10;&#10;Automatisch generierte Beschreibung">
            <a:extLst>
              <a:ext uri="{FF2B5EF4-FFF2-40B4-BE49-F238E27FC236}">
                <a16:creationId xmlns:a16="http://schemas.microsoft.com/office/drawing/2014/main" id="{02FCF159-96AE-4222-9D31-377B3CDF23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56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/>
              <a:t>Vielen</a:t>
            </a:r>
            <a:r>
              <a:rPr lang="en-US" dirty="0"/>
              <a:t> Dank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0552BF7A-B471-4104-8C6F-6D8028A72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Mobile Kommunikation, Datenübermittlung und Sicherheit | Ascom © | 2020</a:t>
            </a:r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838200" y="5918760"/>
            <a:ext cx="1440000" cy="72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585959"/>
              </a:solidFill>
              <a:latin typeface="Proxima Nova" panose="020B050303050206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0187300" y="5918760"/>
            <a:ext cx="1440000" cy="72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585959"/>
              </a:solidFill>
              <a:latin typeface="Proxima Nova" panose="020B0503030502060204" pitchFamily="34" charset="0"/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234369F-C68D-4A24-B619-C35D3748AE72}"/>
              </a:ext>
            </a:extLst>
          </p:cNvPr>
          <p:cNvSpPr txBox="1">
            <a:spLocks/>
          </p:cNvSpPr>
          <p:nvPr/>
        </p:nvSpPr>
        <p:spPr>
          <a:xfrm>
            <a:off x="5695231" y="6431161"/>
            <a:ext cx="5400000" cy="1491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b="0" i="0" kern="12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Mobile Kommunikation, Datenübermittlung und Sicherheit | Ascom © | 2020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bgerundetes Rechteck 68"/>
          <p:cNvSpPr/>
          <p:nvPr/>
        </p:nvSpPr>
        <p:spPr>
          <a:xfrm>
            <a:off x="8853608" y="1254222"/>
            <a:ext cx="2559978" cy="2520000"/>
          </a:xfrm>
          <a:prstGeom prst="roundRect">
            <a:avLst>
              <a:gd name="adj" fmla="val 8603"/>
            </a:avLst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Proxima Nova" panose="020B0503030502060204" pitchFamily="34" charset="0"/>
              </a:rPr>
              <a:t>GSM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6202800" y="1260000"/>
            <a:ext cx="2485488" cy="2520000"/>
          </a:xfrm>
          <a:prstGeom prst="roundRect">
            <a:avLst>
              <a:gd name="adj" fmla="val 8603"/>
            </a:avLst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Proxima Nova" panose="020B0503030502060204" pitchFamily="34" charset="0"/>
              </a:rPr>
              <a:t>VoWifi</a:t>
            </a:r>
            <a:endParaRPr lang="de-DE" sz="1600" dirty="0">
              <a:solidFill>
                <a:schemeClr val="tx1"/>
              </a:solidFill>
              <a:latin typeface="Proxima Nova" panose="020B0503030502060204" pitchFamily="34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828000" y="1260000"/>
            <a:ext cx="5209480" cy="2520000"/>
          </a:xfrm>
          <a:prstGeom prst="roundRect">
            <a:avLst>
              <a:gd name="adj" fmla="val 8603"/>
            </a:avLst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Proxima Nova" panose="020B0503030502060204" pitchFamily="34" charset="0"/>
              </a:rPr>
              <a:t>IP-DECT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828000" y="4320000"/>
            <a:ext cx="5184000" cy="1620000"/>
          </a:xfrm>
          <a:prstGeom prst="roundRect">
            <a:avLst>
              <a:gd name="adj" fmla="val 9768"/>
            </a:avLst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Proxima Nova" panose="020B0503030502060204" pitchFamily="34" charset="0"/>
              </a:rPr>
              <a:t>Middleware</a:t>
            </a:r>
          </a:p>
        </p:txBody>
      </p:sp>
      <p:sp>
        <p:nvSpPr>
          <p:cNvPr id="47" name="Rechteck 46"/>
          <p:cNvSpPr/>
          <p:nvPr/>
        </p:nvSpPr>
        <p:spPr>
          <a:xfrm>
            <a:off x="3420000" y="4680000"/>
            <a:ext cx="2160000" cy="1080000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58595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Proxima Nova" panose="020B0503030502060204" pitchFamily="34" charset="0"/>
              </a:rPr>
              <a:t>Alarmquellen</a:t>
            </a:r>
          </a:p>
        </p:txBody>
      </p:sp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Ascom Enterprise </a:t>
            </a:r>
            <a:r>
              <a:rPr lang="en-US" dirty="0" err="1"/>
              <a:t>Plattform</a:t>
            </a:r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Mobile Kommunikation, Datenübermittlung und Sicherheit | Ascom © | 2020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Pfeil nach links und rechts 3"/>
          <p:cNvSpPr/>
          <p:nvPr/>
        </p:nvSpPr>
        <p:spPr>
          <a:xfrm>
            <a:off x="828000" y="3924000"/>
            <a:ext cx="10584280" cy="288000"/>
          </a:xfrm>
          <a:prstGeom prst="leftRightArrow">
            <a:avLst>
              <a:gd name="adj1" fmla="val 100000"/>
              <a:gd name="adj2" fmla="val 55034"/>
            </a:avLst>
          </a:prstGeom>
          <a:solidFill>
            <a:srgbClr val="585959"/>
          </a:solidFill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latin typeface="Proxima Nova" panose="020B0503030502060204" pitchFamily="34" charset="0"/>
              </a:rPr>
              <a:t>Infrastruktur</a:t>
            </a:r>
          </a:p>
        </p:txBody>
      </p:sp>
      <p:grpSp>
        <p:nvGrpSpPr>
          <p:cNvPr id="25" name="Gruppieren 24"/>
          <p:cNvGrpSpPr>
            <a:grpSpLocks noChangeAspect="1"/>
          </p:cNvGrpSpPr>
          <p:nvPr/>
        </p:nvGrpSpPr>
        <p:grpSpPr>
          <a:xfrm>
            <a:off x="1298693" y="1655185"/>
            <a:ext cx="1498691" cy="1868965"/>
            <a:chOff x="3715190" y="1210668"/>
            <a:chExt cx="2865549" cy="3573556"/>
          </a:xfrm>
        </p:grpSpPr>
        <p:pic>
          <p:nvPicPr>
            <p:cNvPr id="26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3377" y1="11558" x2="80779" y2="72857"/>
                          <a14:foregroundMark x1="67273" y1="51558" x2="24156" y2="81429"/>
                          <a14:foregroundMark x1="17403" y1="5065" x2="75844" y2="4156"/>
                          <a14:foregroundMark x1="23377" y1="51688" x2="23636" y2="78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293" y="1793331"/>
              <a:ext cx="1495446" cy="29908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5342" y="2317264"/>
              <a:ext cx="657040" cy="876054"/>
            </a:xfrm>
            <a:prstGeom prst="rect">
              <a:avLst/>
            </a:prstGeom>
          </p:spPr>
        </p:pic>
        <p:pic>
          <p:nvPicPr>
            <p:cNvPr id="2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5190" y="1210668"/>
              <a:ext cx="1600201" cy="3200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489" y="1774609"/>
              <a:ext cx="705600" cy="940800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" y="4500000"/>
            <a:ext cx="948656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chtungspfeil 33"/>
          <p:cNvSpPr/>
          <p:nvPr/>
        </p:nvSpPr>
        <p:spPr>
          <a:xfrm flipH="1">
            <a:off x="2304000" y="4788000"/>
            <a:ext cx="1080000" cy="216000"/>
          </a:xfrm>
          <a:prstGeom prst="homePlate">
            <a:avLst/>
          </a:prstGeom>
          <a:solidFill>
            <a:schemeClr val="tx1"/>
          </a:solidFill>
          <a:ln w="25400" cap="rnd">
            <a:noFill/>
            <a:custDash>
              <a:ds d="100000" sp="200000"/>
            </a:custDash>
            <a:round/>
          </a:ln>
        </p:spPr>
        <p:txBody>
          <a:bodyPr lIns="0" tIns="0" rIns="0" bIns="0" rtlCol="0" anchor="ctr"/>
          <a:lstStyle/>
          <a:p>
            <a:pPr algn="ctr"/>
            <a:r>
              <a:rPr lang="de-DE" sz="1200" dirty="0" err="1">
                <a:solidFill>
                  <a:schemeClr val="bg1"/>
                </a:solidFill>
                <a:latin typeface="Proxima Nova" panose="020B0503030502060204" pitchFamily="34" charset="0"/>
                <a:cs typeface="Arial"/>
                <a:sym typeface="Helvetica"/>
              </a:rPr>
              <a:t>Alarmtyp</a:t>
            </a:r>
            <a:endParaRPr lang="de-DE" sz="1200" dirty="0">
              <a:solidFill>
                <a:schemeClr val="bg1"/>
              </a:solidFill>
              <a:latin typeface="Proxima Nova" panose="020B0503030502060204" pitchFamily="34" charset="0"/>
              <a:cs typeface="Arial"/>
              <a:sym typeface="Helvetica"/>
            </a:endParaRPr>
          </a:p>
        </p:txBody>
      </p:sp>
      <p:sp>
        <p:nvSpPr>
          <p:cNvPr id="35" name="Richtungspfeil 34"/>
          <p:cNvSpPr/>
          <p:nvPr/>
        </p:nvSpPr>
        <p:spPr>
          <a:xfrm flipH="1">
            <a:off x="2304000" y="5112000"/>
            <a:ext cx="1080000" cy="216000"/>
          </a:xfrm>
          <a:prstGeom prst="homePlate">
            <a:avLst/>
          </a:prstGeom>
          <a:solidFill>
            <a:schemeClr val="tx1"/>
          </a:solidFill>
          <a:ln w="25400" cap="rnd">
            <a:noFill/>
            <a:custDash>
              <a:ds d="100000" sp="200000"/>
            </a:custDash>
            <a:round/>
          </a:ln>
        </p:spPr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Proxima Nova" panose="020B0503030502060204" pitchFamily="34" charset="0"/>
                <a:cs typeface="Arial"/>
                <a:sym typeface="Helvetica"/>
              </a:rPr>
              <a:t>Priorität</a:t>
            </a:r>
          </a:p>
        </p:txBody>
      </p:sp>
      <p:sp>
        <p:nvSpPr>
          <p:cNvPr id="36" name="Richtungspfeil 35"/>
          <p:cNvSpPr/>
          <p:nvPr/>
        </p:nvSpPr>
        <p:spPr>
          <a:xfrm flipH="1">
            <a:off x="2304000" y="5472000"/>
            <a:ext cx="1080000" cy="216000"/>
          </a:xfrm>
          <a:prstGeom prst="homePlate">
            <a:avLst/>
          </a:prstGeom>
          <a:solidFill>
            <a:schemeClr val="tx1"/>
          </a:solidFill>
          <a:ln w="25400" cap="rnd">
            <a:noFill/>
            <a:custDash>
              <a:ds d="100000" sp="200000"/>
            </a:custDash>
            <a:round/>
          </a:ln>
        </p:spPr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Proxima Nova" panose="020B0503030502060204" pitchFamily="34" charset="0"/>
                <a:cs typeface="Arial"/>
                <a:sym typeface="Helvetica"/>
              </a:rPr>
              <a:t>Ort</a:t>
            </a:r>
          </a:p>
        </p:txBody>
      </p:sp>
      <p:sp>
        <p:nvSpPr>
          <p:cNvPr id="38" name="Abgerundetes Rechteck 37"/>
          <p:cNvSpPr/>
          <p:nvPr/>
        </p:nvSpPr>
        <p:spPr>
          <a:xfrm>
            <a:off x="6228000" y="4320000"/>
            <a:ext cx="5184000" cy="1620000"/>
          </a:xfrm>
          <a:prstGeom prst="roundRect">
            <a:avLst>
              <a:gd name="adj" fmla="val 9768"/>
            </a:avLst>
          </a:prstGeom>
          <a:solidFill>
            <a:schemeClr val="bg1"/>
          </a:solidFill>
          <a:ln w="254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Proxima Nova" panose="020B0503030502060204" pitchFamily="34" charset="0"/>
              </a:rPr>
              <a:t>Integration</a:t>
            </a:r>
          </a:p>
        </p:txBody>
      </p:sp>
      <p:pic>
        <p:nvPicPr>
          <p:cNvPr id="42" name="Picture 10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774" y="5294064"/>
            <a:ext cx="360000" cy="360000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Picture 10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754" y="4993056"/>
            <a:ext cx="360000" cy="360000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Picture 9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774" y="5297952"/>
            <a:ext cx="360000" cy="360000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Picture 9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282" y="5114064"/>
            <a:ext cx="360000" cy="360000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Picture 97"/>
          <p:cNvPicPr>
            <a:picLocks noChangeAspect="1"/>
          </p:cNvPicPr>
          <p:nvPr/>
        </p:nvPicPr>
        <p:blipFill>
          <a:blip r:embed="rId1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508" y="4896000"/>
            <a:ext cx="360000" cy="360000"/>
          </a:xfrm>
          <a:prstGeom prst="ellips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48" name="Picture 3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7534" y="4572000"/>
            <a:ext cx="80936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10" y="4493488"/>
            <a:ext cx="576000" cy="4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939" y="5010673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56" y="4695133"/>
            <a:ext cx="1440000" cy="31554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106" y="5283633"/>
            <a:ext cx="1374700" cy="288000"/>
          </a:xfrm>
          <a:prstGeom prst="rect">
            <a:avLst/>
          </a:prstGeom>
        </p:spPr>
      </p:pic>
      <p:pic>
        <p:nvPicPr>
          <p:cNvPr id="1026" name="Picture 2" descr="Bildergebnis für mitel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7660" y="5544000"/>
            <a:ext cx="99402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491" y="4802287"/>
            <a:ext cx="809656" cy="396000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106" y="5213470"/>
            <a:ext cx="672000" cy="504000"/>
          </a:xfrm>
          <a:prstGeom prst="rect">
            <a:avLst/>
          </a:prstGeom>
        </p:spPr>
      </p:pic>
      <p:cxnSp>
        <p:nvCxnSpPr>
          <p:cNvPr id="58" name="Gerader Verbinder 57"/>
          <p:cNvCxnSpPr>
            <a:stCxn id="3" idx="2"/>
            <a:endCxn id="17" idx="0"/>
          </p:cNvCxnSpPr>
          <p:nvPr/>
        </p:nvCxnSpPr>
        <p:spPr>
          <a:xfrm flipH="1">
            <a:off x="3420000" y="3780000"/>
            <a:ext cx="12740" cy="540000"/>
          </a:xfrm>
          <a:prstGeom prst="line">
            <a:avLst/>
          </a:prstGeom>
          <a:ln w="50800" cap="flat">
            <a:solidFill>
              <a:srgbClr val="58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>
            <a:stCxn id="40" idx="2"/>
          </p:cNvCxnSpPr>
          <p:nvPr/>
        </p:nvCxnSpPr>
        <p:spPr>
          <a:xfrm>
            <a:off x="7445544" y="3780000"/>
            <a:ext cx="0" cy="356744"/>
          </a:xfrm>
          <a:prstGeom prst="line">
            <a:avLst/>
          </a:prstGeom>
          <a:ln w="50800" cap="flat">
            <a:solidFill>
              <a:srgbClr val="58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endCxn id="17" idx="0"/>
          </p:cNvCxnSpPr>
          <p:nvPr/>
        </p:nvCxnSpPr>
        <p:spPr>
          <a:xfrm>
            <a:off x="3420000" y="4068000"/>
            <a:ext cx="0" cy="252000"/>
          </a:xfrm>
          <a:prstGeom prst="line">
            <a:avLst/>
          </a:prstGeom>
          <a:ln w="50800" cap="flat">
            <a:solidFill>
              <a:srgbClr val="58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endCxn id="38" idx="0"/>
          </p:cNvCxnSpPr>
          <p:nvPr/>
        </p:nvCxnSpPr>
        <p:spPr>
          <a:xfrm>
            <a:off x="8820000" y="4108918"/>
            <a:ext cx="0" cy="211082"/>
          </a:xfrm>
          <a:prstGeom prst="line">
            <a:avLst/>
          </a:prstGeom>
          <a:ln w="50800" cap="flat">
            <a:solidFill>
              <a:srgbClr val="58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6466455" y="1786302"/>
            <a:ext cx="836910" cy="1673805"/>
            <a:chOff x="8807715" y="1788077"/>
            <a:chExt cx="836910" cy="1673805"/>
          </a:xfrm>
        </p:grpSpPr>
        <p:pic>
          <p:nvPicPr>
            <p:cNvPr id="63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7715" y="1788077"/>
              <a:ext cx="836910" cy="16738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1654" y="2083017"/>
              <a:ext cx="369031" cy="492037"/>
            </a:xfrm>
            <a:prstGeom prst="rect">
              <a:avLst/>
            </a:prstGeom>
          </p:spPr>
        </p:pic>
      </p:grpSp>
      <p:pic>
        <p:nvPicPr>
          <p:cNvPr id="65" name="Grafik 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83274" y="1843905"/>
            <a:ext cx="757510" cy="1620000"/>
          </a:xfrm>
          <a:prstGeom prst="rect">
            <a:avLst/>
          </a:prstGeom>
        </p:spPr>
      </p:pic>
      <p:cxnSp>
        <p:nvCxnSpPr>
          <p:cNvPr id="72" name="Gerader Verbinder 71"/>
          <p:cNvCxnSpPr>
            <a:stCxn id="69" idx="2"/>
          </p:cNvCxnSpPr>
          <p:nvPr/>
        </p:nvCxnSpPr>
        <p:spPr>
          <a:xfrm>
            <a:off x="10133597" y="3774222"/>
            <a:ext cx="0" cy="363358"/>
          </a:xfrm>
          <a:prstGeom prst="line">
            <a:avLst/>
          </a:prstGeom>
          <a:ln w="50800" cap="flat">
            <a:solidFill>
              <a:srgbClr val="58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Grafik 7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724" y="1525262"/>
            <a:ext cx="1856412" cy="2121357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638" y="1525262"/>
            <a:ext cx="1856412" cy="2121357"/>
          </a:xfrm>
          <a:prstGeom prst="rect">
            <a:avLst/>
          </a:prstGeom>
        </p:spPr>
      </p:pic>
      <p:pic>
        <p:nvPicPr>
          <p:cNvPr id="77" name="Grafik 76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277" y="1596152"/>
            <a:ext cx="1856412" cy="21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0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Störmeldeübermittlung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>
          <a:xfrm>
            <a:off x="838200" y="1484784"/>
            <a:ext cx="5329807" cy="3780000"/>
          </a:xfrm>
        </p:spPr>
        <p:txBody>
          <a:bodyPr/>
          <a:lstStyle/>
          <a:p>
            <a:r>
              <a:rPr lang="de-DE" dirty="0"/>
              <a:t>Intelligentes Alarmhandling</a:t>
            </a:r>
          </a:p>
          <a:p>
            <a:r>
              <a:rPr lang="de-DE" dirty="0"/>
              <a:t>Ortbezogenes Alarmierung</a:t>
            </a:r>
          </a:p>
          <a:p>
            <a:r>
              <a:rPr lang="de-DE" dirty="0" err="1"/>
              <a:t>Skillbasierende</a:t>
            </a:r>
            <a:r>
              <a:rPr lang="de-DE" dirty="0"/>
              <a:t> Alarmierung</a:t>
            </a:r>
          </a:p>
          <a:p>
            <a:r>
              <a:rPr lang="de-DE" dirty="0"/>
              <a:t>Eskalationshandling</a:t>
            </a:r>
          </a:p>
          <a:p>
            <a:r>
              <a:rPr lang="de-DE" dirty="0"/>
              <a:t>Anbindung von Fremdsystemen</a:t>
            </a:r>
          </a:p>
          <a:p>
            <a:r>
              <a:rPr lang="de-DE" dirty="0"/>
              <a:t>Verkürzung der Ausfallzeiten</a:t>
            </a:r>
          </a:p>
          <a:p>
            <a:pPr>
              <a:lnSpc>
                <a:spcPct val="150000"/>
              </a:lnSpc>
            </a:pPr>
            <a:r>
              <a:rPr lang="de-DE" dirty="0"/>
              <a:t>Farblich unterschiedliche Meldungen mit Eskalationsmöglichkeit</a:t>
            </a:r>
          </a:p>
          <a:p>
            <a:pPr>
              <a:lnSpc>
                <a:spcPct val="150000"/>
              </a:lnSpc>
            </a:pPr>
            <a:r>
              <a:rPr lang="de-DE" dirty="0"/>
              <a:t>Nachrichten gemäß Wichtigkeit und Dringlichkeit markiert </a:t>
            </a:r>
          </a:p>
        </p:txBody>
      </p:sp>
    </p:spTree>
    <p:extLst>
      <p:ext uri="{BB962C8B-B14F-4D97-AF65-F5344CB8AC3E}">
        <p14:creationId xmlns:p14="http://schemas.microsoft.com/office/powerpoint/2010/main" val="102148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Personennotruf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>
          <a:xfrm>
            <a:off x="838200" y="1425960"/>
            <a:ext cx="5252960" cy="3780000"/>
          </a:xfrm>
        </p:spPr>
        <p:txBody>
          <a:bodyPr/>
          <a:lstStyle/>
          <a:p>
            <a:r>
              <a:rPr lang="de-DE" dirty="0"/>
              <a:t>DGUV zertifizierte Lösung</a:t>
            </a:r>
          </a:p>
          <a:p>
            <a:r>
              <a:rPr lang="de-DE" dirty="0"/>
              <a:t>Leicht zu handhabende Geräte</a:t>
            </a:r>
          </a:p>
          <a:p>
            <a:r>
              <a:rPr lang="de-DE" dirty="0"/>
              <a:t>Sichere Alarmübertragung </a:t>
            </a:r>
            <a:br>
              <a:rPr lang="de-DE" dirty="0"/>
            </a:br>
            <a:r>
              <a:rPr lang="de-DE" dirty="0"/>
              <a:t>(Rückmeldung, Bestätigung, Protokollierung) </a:t>
            </a:r>
          </a:p>
          <a:p>
            <a:r>
              <a:rPr lang="de-DE" dirty="0"/>
              <a:t>Vielseitige Möglichkeit zur Alarmweiterleitung</a:t>
            </a:r>
          </a:p>
          <a:p>
            <a:r>
              <a:rPr lang="de-DE" dirty="0"/>
              <a:t>Lokalisierung</a:t>
            </a:r>
          </a:p>
          <a:p>
            <a:r>
              <a:rPr lang="de-DE" dirty="0"/>
              <a:t>Schnelles Auffinden</a:t>
            </a:r>
          </a:p>
          <a:p>
            <a:r>
              <a:rPr lang="de-DE" dirty="0"/>
              <a:t>Willensabhängige- und Willensunabhängige Alarme</a:t>
            </a:r>
          </a:p>
          <a:p>
            <a:r>
              <a:rPr lang="de-DE" dirty="0"/>
              <a:t>Sicheres Alarmhandling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603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noProof="0"/>
              <a:t>Mobile Kommunikation, Datenübermittlung und Sicherheit | Ascom © | 2020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Ersthelferalarmierung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>
          <a:xfrm>
            <a:off x="838200" y="1484784"/>
            <a:ext cx="5113784" cy="3780000"/>
          </a:xfrm>
        </p:spPr>
        <p:txBody>
          <a:bodyPr/>
          <a:lstStyle/>
          <a:p>
            <a:r>
              <a:rPr lang="de-DE" dirty="0"/>
              <a:t>Definierte und implementierte Prozesse für den Notfall</a:t>
            </a:r>
          </a:p>
          <a:p>
            <a:r>
              <a:rPr lang="de-DE" dirty="0"/>
              <a:t>Umsetzung gesetzlicher Vorgaben</a:t>
            </a:r>
          </a:p>
          <a:p>
            <a:r>
              <a:rPr lang="de-DE" dirty="0"/>
              <a:t>Zuverlässige Alarmierung</a:t>
            </a:r>
          </a:p>
          <a:p>
            <a:r>
              <a:rPr lang="de-DE" dirty="0"/>
              <a:t>Notfallkonferenzen</a:t>
            </a:r>
          </a:p>
          <a:p>
            <a:r>
              <a:rPr lang="de-DE" dirty="0"/>
              <a:t>Lokationsbasierende Alarmierung</a:t>
            </a:r>
          </a:p>
          <a:p>
            <a:r>
              <a:rPr lang="de-DE" dirty="0"/>
              <a:t>Automatische Eskalation</a:t>
            </a:r>
          </a:p>
          <a:p>
            <a:r>
              <a:rPr lang="de-DE" dirty="0"/>
              <a:t>Koordination der Ersthelfer</a:t>
            </a:r>
          </a:p>
          <a:p>
            <a:r>
              <a:rPr lang="de-DE" dirty="0"/>
              <a:t>In Gruppe Ein- und Ausloggen</a:t>
            </a:r>
          </a:p>
          <a:p>
            <a:r>
              <a:rPr lang="de-DE" dirty="0"/>
              <a:t>Alarm für Zweithelfer</a:t>
            </a:r>
          </a:p>
          <a:p>
            <a:r>
              <a:rPr lang="de-DE" dirty="0"/>
              <a:t>Notfalldokumentation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0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noProof="0"/>
              <a:t>Mobile Kommunikation, Datenübermittlung und Sicherheit | Ascom © | 2020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Personenevakuierung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>
          <a:xfrm>
            <a:off x="838200" y="1425960"/>
            <a:ext cx="5252960" cy="3780000"/>
          </a:xfrm>
        </p:spPr>
        <p:txBody>
          <a:bodyPr/>
          <a:lstStyle/>
          <a:p>
            <a:r>
              <a:rPr lang="de-DE" dirty="0"/>
              <a:t>Aktives Alarmmanagement in Katastrophensituationen </a:t>
            </a:r>
          </a:p>
          <a:p>
            <a:r>
              <a:rPr lang="de-DE" dirty="0"/>
              <a:t>Zielgerichtete Steuerung von Einsatzteams</a:t>
            </a:r>
          </a:p>
          <a:p>
            <a:r>
              <a:rPr lang="de-DE" dirty="0"/>
              <a:t>Lokalisierung von Personen</a:t>
            </a:r>
          </a:p>
          <a:p>
            <a:r>
              <a:rPr lang="de-DE" dirty="0"/>
              <a:t>Informationen in Anhängigkeit vom Aufenthaltsort</a:t>
            </a:r>
          </a:p>
          <a:p>
            <a:r>
              <a:rPr lang="de-DE" dirty="0"/>
              <a:t>Präventiv Personen vor Gefahren warnen (z.B. bevorstehende Baustellenaktion)</a:t>
            </a:r>
          </a:p>
          <a:p>
            <a:r>
              <a:rPr lang="de-DE" dirty="0"/>
              <a:t>Einzelpersonen und Gruppen zielgerichtet alarmieren via Textnachrichten und Sprachkonferenzen</a:t>
            </a:r>
          </a:p>
          <a:p>
            <a:r>
              <a:rPr lang="de-DE" dirty="0"/>
              <a:t>Information über die Anzahl von Personen in einem ausgewählten Bereich</a:t>
            </a:r>
          </a:p>
          <a:p>
            <a:r>
              <a:rPr lang="de-DE" dirty="0"/>
              <a:t>Location </a:t>
            </a:r>
            <a:r>
              <a:rPr lang="de-DE" dirty="0" err="1"/>
              <a:t>Based</a:t>
            </a:r>
            <a:r>
              <a:rPr lang="de-DE" dirty="0"/>
              <a:t> Service - ortsabhängige Informationen senden/empfangen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5878DB26-C2C9-44B8-9F9E-6265332E7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58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Presentation title | Month | ©2018 Ascom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LKW Steuerung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>
          <a:xfrm>
            <a:off x="911424" y="1484784"/>
            <a:ext cx="4680001" cy="3780000"/>
          </a:xfrm>
        </p:spPr>
        <p:txBody>
          <a:bodyPr/>
          <a:lstStyle/>
          <a:p>
            <a:r>
              <a:rPr lang="de-DE" dirty="0"/>
              <a:t>Einfaches Anlegen/Aufnehmen von </a:t>
            </a:r>
            <a:r>
              <a:rPr lang="de-DE" dirty="0" err="1"/>
              <a:t>LKW´s</a:t>
            </a:r>
            <a:endParaRPr lang="de-DE" dirty="0"/>
          </a:p>
          <a:p>
            <a:r>
              <a:rPr lang="de-DE" dirty="0"/>
              <a:t>Anbindung von Slot- und </a:t>
            </a:r>
            <a:r>
              <a:rPr lang="de-DE" dirty="0" err="1"/>
              <a:t>Yardlösungen</a:t>
            </a:r>
            <a:endParaRPr lang="de-DE" dirty="0"/>
          </a:p>
          <a:p>
            <a:r>
              <a:rPr lang="de-DE" dirty="0"/>
              <a:t>Erreichbarkeit der LKW Fahrer</a:t>
            </a:r>
          </a:p>
          <a:p>
            <a:r>
              <a:rPr lang="de-DE" dirty="0"/>
              <a:t>LKW Ortung</a:t>
            </a:r>
          </a:p>
          <a:p>
            <a:r>
              <a:rPr lang="de-DE" dirty="0"/>
              <a:t>Wartezeiten sinnvoll nutzen</a:t>
            </a:r>
          </a:p>
          <a:p>
            <a:r>
              <a:rPr lang="de-DE" dirty="0"/>
              <a:t>Sprachbarriere lösen</a:t>
            </a:r>
          </a:p>
          <a:p>
            <a:r>
              <a:rPr lang="de-DE" dirty="0"/>
              <a:t>Parkplätze zuweisen</a:t>
            </a:r>
          </a:p>
          <a:p>
            <a:r>
              <a:rPr lang="de-DE" dirty="0"/>
              <a:t>Rampen besser koordinieren</a:t>
            </a:r>
          </a:p>
          <a:p>
            <a:r>
              <a:rPr lang="de-DE" dirty="0"/>
              <a:t>Ausfahrt steuern</a:t>
            </a:r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067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Mobile Kommunikation, Datenübermittlung und Sicherheit | Ascom © | 2020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Ascom Myco 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E06378-0753-4D34-B179-8D9D6E0316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Ascom Smartphone</a:t>
            </a:r>
          </a:p>
        </p:txBody>
      </p:sp>
      <p:sp>
        <p:nvSpPr>
          <p:cNvPr id="21" name="Platshållare för innehåll 16"/>
          <p:cNvSpPr>
            <a:spLocks noGrp="1"/>
          </p:cNvSpPr>
          <p:nvPr>
            <p:ph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WLAN/GSM Smartphone Variante</a:t>
            </a:r>
          </a:p>
          <a:p>
            <a:r>
              <a:rPr lang="de-DE" dirty="0"/>
              <a:t>WLAN/DECT Smartphone Variante </a:t>
            </a:r>
          </a:p>
          <a:p>
            <a:r>
              <a:rPr lang="de-DE" dirty="0"/>
              <a:t>Google zertifiziert - Android™ 9.0 </a:t>
            </a:r>
            <a:r>
              <a:rPr lang="de-DE" dirty="0" err="1"/>
              <a:t>Pie</a:t>
            </a:r>
            <a:r>
              <a:rPr lang="de-DE" dirty="0"/>
              <a:t>™</a:t>
            </a:r>
          </a:p>
          <a:p>
            <a:r>
              <a:rPr lang="de-DE" dirty="0"/>
              <a:t>13Mpx Kamera</a:t>
            </a:r>
          </a:p>
          <a:p>
            <a:r>
              <a:rPr lang="de-DE" dirty="0"/>
              <a:t>1D/2D Barcode Scanner</a:t>
            </a:r>
          </a:p>
          <a:p>
            <a:r>
              <a:rPr lang="de-DE" dirty="0" err="1"/>
              <a:t>Full</a:t>
            </a:r>
            <a:r>
              <a:rPr lang="de-DE" dirty="0"/>
              <a:t> HD Display</a:t>
            </a:r>
          </a:p>
          <a:p>
            <a:r>
              <a:rPr lang="de-DE" dirty="0" err="1"/>
              <a:t>Corning</a:t>
            </a:r>
            <a:r>
              <a:rPr lang="de-DE" dirty="0"/>
              <a:t>® Gorilla® Glas 3 </a:t>
            </a:r>
          </a:p>
          <a:p>
            <a:r>
              <a:rPr lang="de-DE" dirty="0"/>
              <a:t>Im Betrieb wechselbarer Akku</a:t>
            </a:r>
          </a:p>
          <a:p>
            <a:r>
              <a:rPr lang="de-DE" dirty="0"/>
              <a:t>IP67</a:t>
            </a:r>
          </a:p>
        </p:txBody>
      </p:sp>
      <p:pic>
        <p:nvPicPr>
          <p:cNvPr id="13" name="Bildplatzhalter 12" descr="Ein Bild, das Person, Gebäude, haltend, tragen enthält.&#10;&#10;Automatisch generierte Beschreibung">
            <a:extLst>
              <a:ext uri="{FF2B5EF4-FFF2-40B4-BE49-F238E27FC236}">
                <a16:creationId xmlns:a16="http://schemas.microsoft.com/office/drawing/2014/main" id="{4670F1E7-B363-4E7C-9537-8B18CE09FB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Grafik 15" descr="Ein Bild, das Elektronik, Monitor, Tisch, sitzend enthält.&#10;&#10;Automatisch generierte Beschreibung">
            <a:extLst>
              <a:ext uri="{FF2B5EF4-FFF2-40B4-BE49-F238E27FC236}">
                <a16:creationId xmlns:a16="http://schemas.microsoft.com/office/drawing/2014/main" id="{5ABA293F-DE46-4071-AFE0-6D7D1E911F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1585863"/>
            <a:ext cx="344184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Matthias Pacholke // Ascom 2020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C6128E-84A3-074C-94EE-0B09414A713D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Weitere Lösungsbeispiele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>
          <a:xfrm>
            <a:off x="838200" y="2016000"/>
            <a:ext cx="5329807" cy="3780000"/>
          </a:xfrm>
        </p:spPr>
        <p:txBody>
          <a:bodyPr/>
          <a:lstStyle/>
          <a:p>
            <a:r>
              <a:rPr lang="de-DE" sz="1800" dirty="0"/>
              <a:t>Torsteuerung</a:t>
            </a:r>
          </a:p>
          <a:p>
            <a:r>
              <a:rPr lang="de-DE" sz="1800" dirty="0"/>
              <a:t>Auftragsmanagement</a:t>
            </a:r>
          </a:p>
          <a:p>
            <a:r>
              <a:rPr lang="de-DE" sz="1800" dirty="0"/>
              <a:t>Wächterkontrollsystem</a:t>
            </a:r>
          </a:p>
          <a:p>
            <a:r>
              <a:rPr lang="de-DE" sz="1800" dirty="0"/>
              <a:t>EVA – Evakuierungs- und Veranstaltungsalarmsystem</a:t>
            </a:r>
          </a:p>
        </p:txBody>
      </p:sp>
    </p:spTree>
    <p:extLst>
      <p:ext uri="{BB962C8B-B14F-4D97-AF65-F5344CB8AC3E}">
        <p14:creationId xmlns:p14="http://schemas.microsoft.com/office/powerpoint/2010/main" val="57753001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care / Elderly care">
  <a:themeElements>
    <a:clrScheme name="Anpassat 1">
      <a:dk1>
        <a:srgbClr val="4B4B4B"/>
      </a:dk1>
      <a:lt1>
        <a:srgbClr val="FFFFFF"/>
      </a:lt1>
      <a:dk2>
        <a:srgbClr val="059696"/>
      </a:dk2>
      <a:lt2>
        <a:srgbClr val="EBEBEB"/>
      </a:lt2>
      <a:accent1>
        <a:srgbClr val="05505A"/>
      </a:accent1>
      <a:accent2>
        <a:srgbClr val="059696"/>
      </a:accent2>
      <a:accent3>
        <a:srgbClr val="8CBEBE"/>
      </a:accent3>
      <a:accent4>
        <a:srgbClr val="CDCDCD"/>
      </a:accent4>
      <a:accent5>
        <a:srgbClr val="F0BEAF"/>
      </a:accent5>
      <a:accent6>
        <a:srgbClr val="EB6950"/>
      </a:accent6>
      <a:hlink>
        <a:srgbClr val="484947"/>
      </a:hlink>
      <a:folHlink>
        <a:srgbClr val="48494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E4E2"/>
        </a:solidFill>
        <a:ln w="76200" cap="rnd">
          <a:noFill/>
          <a:round/>
        </a:ln>
      </a:spPr>
      <a:bodyPr rot="0" spcFirstLastPara="0" vertOverflow="overflow" horzOverflow="overflow" vert="horz" wrap="square" lIns="91440" tIns="72000" rIns="9144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mtClean="0">
            <a:solidFill>
              <a:schemeClr val="tx1"/>
            </a:solidFill>
            <a:latin typeface="Proxima Nova" charset="0"/>
            <a:ea typeface="Proxima Nova" charset="0"/>
            <a:cs typeface="Proxima Nov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61FF75E9-6836-4F60-B3D0-8F69848490CC}" vid="{AC78AE6F-C225-4542-B731-834652B690A2}"/>
    </a:ext>
  </a:extLst>
</a:theme>
</file>

<file path=ppt/theme/theme2.xml><?xml version="1.0" encoding="utf-8"?>
<a:theme xmlns:a="http://schemas.openxmlformats.org/drawingml/2006/main" name="Enterprise / Corporate">
  <a:themeElements>
    <a:clrScheme name="Ascom Blue">
      <a:dk1>
        <a:srgbClr val="4B4B4B"/>
      </a:dk1>
      <a:lt1>
        <a:srgbClr val="FFFFFF"/>
      </a:lt1>
      <a:dk2>
        <a:srgbClr val="3C6E9B"/>
      </a:dk2>
      <a:lt2>
        <a:srgbClr val="EBEBEB"/>
      </a:lt2>
      <a:accent1>
        <a:srgbClr val="2D324B"/>
      </a:accent1>
      <a:accent2>
        <a:srgbClr val="3C6E9B"/>
      </a:accent2>
      <a:accent3>
        <a:srgbClr val="87A5B4"/>
      </a:accent3>
      <a:accent4>
        <a:srgbClr val="CDCDCD"/>
      </a:accent4>
      <a:accent5>
        <a:srgbClr val="F0BEAF"/>
      </a:accent5>
      <a:accent6>
        <a:srgbClr val="EB6950"/>
      </a:accent6>
      <a:hlink>
        <a:srgbClr val="484947"/>
      </a:hlink>
      <a:folHlink>
        <a:srgbClr val="48494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E4E2"/>
        </a:solidFill>
        <a:ln w="76200" cap="rnd">
          <a:noFill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61FF75E9-6836-4F60-B3D0-8F69848490CC}" vid="{C9C56D9D-CE59-4942-9A10-5114AD97259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Ascom PowerPoint Template2019</Template>
  <TotalTime>0</TotalTime>
  <Words>416</Words>
  <Application>Microsoft Office PowerPoint</Application>
  <PresentationFormat>Breitbild</PresentationFormat>
  <Paragraphs>117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Proxima Nova</vt:lpstr>
      <vt:lpstr>Proxima Nova Light</vt:lpstr>
      <vt:lpstr>Proxima Nova Semibold</vt:lpstr>
      <vt:lpstr>Wingdings</vt:lpstr>
      <vt:lpstr>Healthcare / Elderly care</vt:lpstr>
      <vt:lpstr>Enterprise / Corporate</vt:lpstr>
      <vt:lpstr>Ascom Industrie - Lösungen</vt:lpstr>
      <vt:lpstr>Ascom Enterprise Plattform</vt:lpstr>
      <vt:lpstr>Störmeldeübermittlung</vt:lpstr>
      <vt:lpstr>Personennotruf</vt:lpstr>
      <vt:lpstr>Ersthelferalarmierung</vt:lpstr>
      <vt:lpstr>Personenevakuierung</vt:lpstr>
      <vt:lpstr>LKW Steuerung</vt:lpstr>
      <vt:lpstr>Ascom Myco 3</vt:lpstr>
      <vt:lpstr>Weitere Lösungsbeispiele</vt:lpstr>
      <vt:lpstr>Zusammenfassung </vt:lpstr>
      <vt:lpstr>Vielen Dank</vt:lpstr>
    </vt:vector>
  </TitlesOfParts>
  <Company>Ascom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Fischer</dc:creator>
  <cp:lastModifiedBy>Achim Herrmann</cp:lastModifiedBy>
  <cp:revision>90</cp:revision>
  <cp:lastPrinted>2019-06-06T08:10:11Z</cp:lastPrinted>
  <dcterms:created xsi:type="dcterms:W3CDTF">2019-02-25T09:42:37Z</dcterms:created>
  <dcterms:modified xsi:type="dcterms:W3CDTF">2020-11-30T08:47:02Z</dcterms:modified>
</cp:coreProperties>
</file>